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3CA"/>
    <a:srgbClr val="B0B3CA"/>
    <a:srgbClr val="AAB6CE"/>
    <a:srgbClr val="AAAFD0"/>
    <a:srgbClr val="A0A7DA"/>
    <a:srgbClr val="9AA6E0"/>
    <a:srgbClr val="7BAEFF"/>
    <a:srgbClr val="8998EE"/>
    <a:srgbClr val="103F9C"/>
    <a:srgbClr val="22B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 autoAdjust="0"/>
    <p:restoredTop sz="86287" autoAdjust="0"/>
  </p:normalViewPr>
  <p:slideViewPr>
    <p:cSldViewPr snapToGrid="0">
      <p:cViewPr varScale="1">
        <p:scale>
          <a:sx n="63" d="100"/>
          <a:sy n="63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A842F-3FAF-4EA5-9AF5-3938E56D9ED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2EFA-148D-448D-AA28-43D0C5E84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 connects 33 Google’s data centers</a:t>
            </a:r>
            <a:r>
              <a:rPr lang="en-US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globe as of January 2018</a:t>
            </a:r>
            <a:endParaRPr lang="en" sz="1200" b="1" dirty="0">
              <a:solidFill>
                <a:srgbClr val="FFFFFF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r>
              <a:rPr lang="en-US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failures severely degrades application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7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sz="1200" dirty="0" err="1"/>
              <a:t>SafeGuard</a:t>
            </a:r>
            <a:r>
              <a:rPr lang="en-US" sz="1200" dirty="0"/>
              <a:t> requires fewer flow rules: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sz="1200" dirty="0" err="1"/>
              <a:t>SafeGuard</a:t>
            </a:r>
            <a:r>
              <a:rPr lang="en-US" sz="1200" dirty="0"/>
              <a:t> requires fewer flow rules: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sz="1200" dirty="0" err="1"/>
              <a:t>SafeGuard</a:t>
            </a:r>
            <a:r>
              <a:rPr lang="en-US" sz="1200" dirty="0"/>
              <a:t> requires fewer flow rules: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forwarding rules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SDN switch are commonly stored in Ternary Content Addressable Memory(TCAM), a specialized type of high-speed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a topology like Cogent [7], it takes  us more than an hour to solve this model on CPLEX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looking for a “best-fit” demand for it,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i.e., demands that can be fully satisfied to ensure that smaller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 have access to shorter routes too</a:t>
            </a:r>
            <a:b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a topology like Cogent [7], it takes  us more than an hour to solve this model on CPLEX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a topology like Cogent [7], it takes  us more than an hour to solve this model on CPLEX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SafeGuard</a:t>
            </a:r>
            <a:r>
              <a:rPr lang="en-US" dirty="0"/>
              <a:t> uses the </a:t>
            </a:r>
            <a:r>
              <a:rPr lang="en-US" dirty="0" err="1"/>
              <a:t>OpenFlow</a:t>
            </a:r>
            <a:r>
              <a:rPr lang="en-US" dirty="0"/>
              <a:t> protocol to configure switches for the primary and backup routes and traffic rates. </a:t>
            </a:r>
            <a:br>
              <a:rPr lang="en-US" dirty="0"/>
            </a:b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a topology like Cogent [7], it takes  us more than an hour to solve this model on CPLEX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benchmark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Sentinel, state-of-the-art failure recovery scheme for SD-WANs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Lato"/>
                <a:ea typeface="Lato"/>
                <a:cs typeface="Lato"/>
                <a:sym typeface="Lato"/>
              </a:rPr>
              <a:t>Averages of 30 simulation results with 95% confidence interval.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Link utilization: </a:t>
            </a:r>
            <a:r>
              <a:rPr lang="en-US" dirty="0"/>
              <a:t>the bandwidth usage percentage over the links / The number of flows is fixed at 60 for B4 and 200 for ATT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(around 40%)</a:t>
            </a:r>
            <a:endParaRPr lang="en-US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2EFA-148D-448D-AA28-43D0C5E84F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5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6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6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FB98-1D96-4A75-BAB1-9D2913D474F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C89B-15FC-4BB5-9282-06392EED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gentco.com/en/network/network-ma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10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png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574" y="4872311"/>
            <a:ext cx="2204895" cy="1261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6666"/>
            <a:ext cx="12192000" cy="478263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600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82639"/>
            <a:ext cx="12192000" cy="91440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31921"/>
            <a:ext cx="12192000" cy="91440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3444"/>
            <a:ext cx="12192000" cy="6126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71" y="5158195"/>
            <a:ext cx="29051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379" y="1123406"/>
            <a:ext cx="11845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Congestion and Memory-aware Failure</a:t>
            </a:r>
            <a:b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in SD-WAN</a:t>
            </a:r>
          </a:p>
        </p:txBody>
      </p:sp>
      <p:sp>
        <p:nvSpPr>
          <p:cNvPr id="13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037269" y="3187324"/>
            <a:ext cx="9399954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Meysam Shojaee</a:t>
            </a:r>
            <a:r>
              <a:rPr lang="en" sz="2200" b="1" baseline="30000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*</a:t>
            </a:r>
            <a:r>
              <a:rPr lang="en" sz="2200" b="1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, Miguel Neves</a:t>
            </a:r>
            <a:r>
              <a:rPr lang="en" sz="2200" b="1" strike="sngStrike" baseline="30000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‡</a:t>
            </a:r>
            <a:r>
              <a:rPr lang="en" sz="2200" b="1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 and Israat Haque</a:t>
            </a:r>
            <a:r>
              <a:rPr lang="en" sz="2200" b="1" baseline="30000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*</a:t>
            </a:r>
            <a:r>
              <a:rPr lang="en" sz="2200" b="1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 </a:t>
            </a:r>
            <a:r>
              <a:rPr lang="en" sz="2200" b="1" baseline="30000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baseline="30000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*</a:t>
            </a:r>
            <a:r>
              <a:rPr lang="en" sz="2200" b="1" dirty="0">
                <a:solidFill>
                  <a:srgbClr val="FFFFFF"/>
                </a:solidFill>
                <a:latin typeface="+mj-lt"/>
                <a:ea typeface="Nunito"/>
                <a:cs typeface="Nunito"/>
                <a:sym typeface="Nunito"/>
              </a:rPr>
              <a:t>Dalhousie University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trike="sngStrike" baseline="30000" dirty="0">
                <a:solidFill>
                  <a:srgbClr val="FFFFFF"/>
                </a:solidFill>
                <a:ea typeface="Nunito"/>
                <a:cs typeface="Nunito"/>
                <a:sym typeface="Nunito"/>
              </a:rPr>
              <a:t>‡ 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Nunito"/>
                <a:cs typeface="Nunito"/>
              </a:rPr>
              <a:t>UFRGS University </a:t>
            </a:r>
            <a:r>
              <a:rPr lang="en-US" sz="2200" dirty="0">
                <a:latin typeface="+mj-lt"/>
              </a:rPr>
              <a:t/>
            </a:r>
            <a:br>
              <a:rPr lang="en-US" sz="2200" dirty="0">
                <a:latin typeface="+mj-lt"/>
              </a:rPr>
            </a:br>
            <a:endParaRPr sz="2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30346" y="6393174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81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6"/>
    </mc:Choice>
    <mc:Fallback xmlns="">
      <p:transition spd="slow" advTm="184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091" y="225618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SafeGuard’s work-flow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28536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761" y="1110573"/>
            <a:ext cx="3825240" cy="4497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961939"/>
            <a:ext cx="7916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002060"/>
                </a:solidFill>
              </a:rPr>
              <a:t>Step A</a:t>
            </a:r>
            <a:r>
              <a:rPr lang="en-US" dirty="0"/>
              <a:t>: </a:t>
            </a:r>
            <a:r>
              <a:rPr lang="en-US" dirty="0" err="1"/>
              <a:t>SafeGuard</a:t>
            </a:r>
            <a:r>
              <a:rPr lang="en-US" dirty="0"/>
              <a:t> computes and installs all primary tunnels and splitting</a:t>
            </a:r>
            <a:br>
              <a:rPr lang="en-US" dirty="0"/>
            </a:br>
            <a:r>
              <a:rPr lang="en-US" dirty="0"/>
              <a:t>weights for every flow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509" y="2061348"/>
            <a:ext cx="788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002060"/>
                </a:solidFill>
              </a:rPr>
              <a:t>Step B</a:t>
            </a:r>
            <a:r>
              <a:rPr lang="en-US" dirty="0"/>
              <a:t>: proactively installs backup routes and computes the weights for allocated flows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634" y="3160757"/>
            <a:ext cx="78899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002060"/>
                </a:solidFill>
              </a:rPr>
              <a:t>Step C</a:t>
            </a:r>
            <a:r>
              <a:rPr lang="en-US" dirty="0"/>
              <a:t>: When a failure happens: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the failing switch activates the corresponding backup tunnels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sends a message reporting the failure to the network controller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634" y="4685075"/>
            <a:ext cx="788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002060"/>
                </a:solidFill>
              </a:rPr>
              <a:t>Step D</a:t>
            </a:r>
            <a:r>
              <a:rPr lang="en-US" dirty="0"/>
              <a:t>: the network controller adjusts splitting weights for all affected flows at their respective ingress switches.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8720" y="2984678"/>
            <a:ext cx="1341120" cy="611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89820" y="3004849"/>
            <a:ext cx="1408176" cy="7746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08720" y="3825918"/>
            <a:ext cx="1341120" cy="611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08108" y="3825918"/>
            <a:ext cx="1389888" cy="7746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28372" y="4437879"/>
            <a:ext cx="1325880" cy="611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8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08"/>
    </mc:Choice>
    <mc:Fallback xmlns="">
      <p:transition spd="slow" advTm="40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091" y="241621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setup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20504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39091" y="1103395"/>
            <a:ext cx="8963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implemented a prototype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SDN controller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is implemented as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CpqD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switch instance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capacities are set to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646" y="3062401"/>
            <a:ext cx="8963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topologies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considered two networks: B4 with 12 nodes and ATT with 25 nodes</a:t>
            </a:r>
          </a:p>
        </p:txBody>
      </p:sp>
      <p:sp>
        <p:nvSpPr>
          <p:cNvPr id="10" name="Google Shape;319;p25"/>
          <p:cNvSpPr txBox="1"/>
          <p:nvPr/>
        </p:nvSpPr>
        <p:spPr>
          <a:xfrm>
            <a:off x="1039091" y="4036861"/>
            <a:ext cx="4997400" cy="121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Data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  <a:sym typeface="Lato"/>
              </a:rPr>
              <a:t>generation</a:t>
            </a:r>
            <a:r>
              <a:rPr lang="en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: </a:t>
            </a:r>
            <a:endParaRPr b="1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We used Iperf tool to generate UDP traffic </a:t>
            </a:r>
            <a:endParaRPr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We randomly failed a link in the network </a:t>
            </a:r>
            <a:endParaRPr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22" y="1370330"/>
            <a:ext cx="1787038" cy="1443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0421" y="2606177"/>
            <a:ext cx="178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https://github.com/Meysam-Sh/SafeGuard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84"/>
    </mc:Choice>
    <mc:Fallback xmlns="">
      <p:transition spd="slow" advTm="65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36" y="664798"/>
            <a:ext cx="4565223" cy="2743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091" y="225618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9878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03908" y="1860109"/>
            <a:ext cx="738783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Sentinel: 57% of links are under 80% +  load 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82325" y="1605401"/>
            <a:ext cx="230780" cy="107301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0560991">
            <a:off x="3021025" y="402068"/>
            <a:ext cx="4351845" cy="1126659"/>
          </a:xfrm>
          <a:prstGeom prst="arc">
            <a:avLst>
              <a:gd name="adj1" fmla="val 15955565"/>
              <a:gd name="adj2" fmla="val 21497761"/>
            </a:avLst>
          </a:prstGeom>
          <a:ln w="15875"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1051" y="1241429"/>
            <a:ext cx="8077248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48% of the links are under 80%+ load</a:t>
            </a:r>
            <a:endParaRPr lang="en-US" sz="2000" dirty="0"/>
          </a:p>
        </p:txBody>
      </p:sp>
      <p:sp>
        <p:nvSpPr>
          <p:cNvPr id="14" name="Arc 13"/>
          <p:cNvSpPr/>
          <p:nvPr/>
        </p:nvSpPr>
        <p:spPr>
          <a:xfrm rot="10560991">
            <a:off x="2941601" y="1038115"/>
            <a:ext cx="3633882" cy="1176658"/>
          </a:xfrm>
          <a:prstGeom prst="arc">
            <a:avLst>
              <a:gd name="adj1" fmla="val 12577271"/>
              <a:gd name="adj2" fmla="val 21530764"/>
            </a:avLst>
          </a:prstGeom>
          <a:ln w="12700">
            <a:solidFill>
              <a:srgbClr val="FF0000"/>
            </a:solidFill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82325" y="1954051"/>
            <a:ext cx="230780" cy="10730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53" y="3562106"/>
            <a:ext cx="4665590" cy="26986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703320" y="4064449"/>
            <a:ext cx="620486" cy="82296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23806" y="4300143"/>
            <a:ext cx="6376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2095" y="4028621"/>
            <a:ext cx="710184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in backup routes around 10% shorter than Sentinel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8206C-F4B3-2E40-BDA5-44717EDC9A45}"/>
              </a:ext>
            </a:extLst>
          </p:cNvPr>
          <p:cNvCxnSpPr>
            <a:cxnSpLocks/>
          </p:cNvCxnSpPr>
          <p:nvPr/>
        </p:nvCxnSpPr>
        <p:spPr>
          <a:xfrm>
            <a:off x="2889114" y="926655"/>
            <a:ext cx="32012" cy="1027396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8065AF-48EA-4C44-A62C-336524AD9C50}"/>
              </a:ext>
            </a:extLst>
          </p:cNvPr>
          <p:cNvCxnSpPr>
            <a:cxnSpLocks/>
          </p:cNvCxnSpPr>
          <p:nvPr/>
        </p:nvCxnSpPr>
        <p:spPr>
          <a:xfrm>
            <a:off x="2999498" y="972887"/>
            <a:ext cx="0" cy="63251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8763DD-CC33-5E49-9E30-C644BDC8E79C}"/>
              </a:ext>
            </a:extLst>
          </p:cNvPr>
          <p:cNvSpPr txBox="1"/>
          <p:nvPr/>
        </p:nvSpPr>
        <p:spPr>
          <a:xfrm>
            <a:off x="4611058" y="1232204"/>
            <a:ext cx="61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48%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A47C05-4F4A-0245-9F92-647939311459}"/>
              </a:ext>
            </a:extLst>
          </p:cNvPr>
          <p:cNvSpPr txBox="1"/>
          <p:nvPr/>
        </p:nvSpPr>
        <p:spPr>
          <a:xfrm>
            <a:off x="4577968" y="1903320"/>
            <a:ext cx="61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8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1"/>
    </mc:Choice>
    <mc:Fallback xmlns="">
      <p:transition spd="slow" advTm="74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4" grpId="0" animBg="1"/>
      <p:bldP spid="7" grpId="0"/>
      <p:bldP spid="14" grpId="0" animBg="1"/>
      <p:bldP spid="15" grpId="0" animBg="1"/>
      <p:bldP spid="9" grpId="0" animBg="1"/>
      <p:bldP spid="21" grpId="0"/>
      <p:bldP spid="25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7623" y="224561"/>
            <a:ext cx="2121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14755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16280" y="2083072"/>
            <a:ext cx="10226040" cy="6412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formulated the failure recovery problem as a multi-objective MILP optimization problem.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" y="3935771"/>
            <a:ext cx="10226040" cy="77081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implemented a prototype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SDN controller and evaluated it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6280" y="5092475"/>
            <a:ext cx="10269979" cy="92964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results show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SafeGuard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reduce the number of congested links by up to 50% compared to the state-of-the-art failure recovery scheme.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6280" y="1021080"/>
            <a:ext cx="10226040" cy="7134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SDN is widespread in the production networks. The link failures are a common occurrence in SD-WANs.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6280" y="2990131"/>
            <a:ext cx="10226040" cy="67986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designed and developed a heuristic as the problem was NP-hard.</a:t>
            </a:r>
          </a:p>
        </p:txBody>
      </p:sp>
    </p:spTree>
    <p:extLst>
      <p:ext uri="{BB962C8B-B14F-4D97-AF65-F5344CB8AC3E}">
        <p14:creationId xmlns:p14="http://schemas.microsoft.com/office/powerpoint/2010/main" val="797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0"/>
    </mc:Choice>
    <mc:Fallback xmlns="">
      <p:transition spd="slow" advTm="563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899160"/>
            <a:ext cx="5181600" cy="5181600"/>
          </a:xfrm>
          <a:prstGeom prst="rect">
            <a:avLst/>
          </a:prstGeom>
        </p:spPr>
      </p:pic>
      <p:sp>
        <p:nvSpPr>
          <p:cNvPr id="10" name="Google Shape;358;p30"/>
          <p:cNvSpPr txBox="1">
            <a:spLocks/>
          </p:cNvSpPr>
          <p:nvPr/>
        </p:nvSpPr>
        <p:spPr>
          <a:xfrm>
            <a:off x="982260" y="571911"/>
            <a:ext cx="8520600" cy="88085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u="sng" dirty="0">
                <a:latin typeface="Nunito"/>
                <a:ea typeface="Nunito"/>
                <a:cs typeface="Nunito"/>
                <a:sym typeface="Nunito"/>
              </a:rPr>
              <a:t>Any Question</a:t>
            </a:r>
            <a:r>
              <a:rPr lang="en-US" sz="4000" u="sng" dirty="0"/>
              <a:t>?</a:t>
            </a:r>
            <a:endParaRPr lang="en-US" sz="4000" u="sng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448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"/>
    </mc:Choice>
    <mc:Fallback xmlns="">
      <p:transition spd="slow" advTm="394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17" y="195943"/>
            <a:ext cx="116520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u="sng" dirty="0"/>
              <a:t>References:</a:t>
            </a:r>
          </a:p>
          <a:p>
            <a:pPr algn="just"/>
            <a:endParaRPr lang="en-US" sz="1000" b="1" u="sng" dirty="0"/>
          </a:p>
          <a:p>
            <a:pPr algn="just"/>
            <a:r>
              <a:rPr lang="en-US" dirty="0"/>
              <a:t>[1] “Software-defined networking: The new norm for networks,” Open </a:t>
            </a:r>
            <a:r>
              <a:rPr lang="en-US" dirty="0" err="1"/>
              <a:t>Netw</a:t>
            </a:r>
            <a:r>
              <a:rPr lang="en-US" dirty="0"/>
              <a:t>. Found., Palo Alto, CA, USA, ONF White Paper, 2012.</a:t>
            </a:r>
          </a:p>
          <a:p>
            <a:pPr algn="just"/>
            <a:endParaRPr lang="en-US" sz="1200" dirty="0"/>
          </a:p>
          <a:p>
            <a:pPr algn="just"/>
            <a:endParaRPr lang="en-US" sz="500" dirty="0"/>
          </a:p>
          <a:p>
            <a:pPr algn="just"/>
            <a:r>
              <a:rPr lang="en-US" dirty="0"/>
              <a:t>[2] </a:t>
            </a:r>
            <a:r>
              <a:rPr lang="en-US" dirty="0" err="1"/>
              <a:t>Feamster</a:t>
            </a:r>
            <a:r>
              <a:rPr lang="en-US" dirty="0"/>
              <a:t>, N., Rexford, J., &amp; Zegura, E. (2014). The road to SDN: an intellectual history of programmable networks. </a:t>
            </a:r>
            <a:r>
              <a:rPr lang="en-US" i="1" dirty="0"/>
              <a:t>ACM SIGCOMM Computer Communication Review</a:t>
            </a:r>
            <a:r>
              <a:rPr lang="en-US" dirty="0"/>
              <a:t>, </a:t>
            </a:r>
            <a:r>
              <a:rPr lang="en-US" i="1" dirty="0"/>
              <a:t>44</a:t>
            </a:r>
            <a:r>
              <a:rPr lang="en-US" dirty="0"/>
              <a:t>(2), 87-98.</a:t>
            </a:r>
          </a:p>
          <a:p>
            <a:pPr algn="just"/>
            <a:endParaRPr lang="en-US" sz="1200" dirty="0"/>
          </a:p>
          <a:p>
            <a:pPr algn="just"/>
            <a:endParaRPr lang="en-US" sz="500" dirty="0"/>
          </a:p>
          <a:p>
            <a:pPr algn="just"/>
            <a:r>
              <a:rPr lang="en-US" dirty="0"/>
              <a:t>[3] A. </a:t>
            </a:r>
            <a:r>
              <a:rPr lang="en-US" dirty="0" err="1"/>
              <a:t>Markopoulou</a:t>
            </a:r>
            <a:r>
              <a:rPr lang="en-US" dirty="0"/>
              <a:t>, G. </a:t>
            </a:r>
            <a:r>
              <a:rPr lang="en-US" dirty="0" err="1"/>
              <a:t>Iannaccone</a:t>
            </a:r>
            <a:r>
              <a:rPr lang="en-US" dirty="0"/>
              <a:t>, S. Bhattacharyya, C.-N. </a:t>
            </a:r>
            <a:r>
              <a:rPr lang="en-US" dirty="0" err="1"/>
              <a:t>Chuah</a:t>
            </a:r>
            <a:r>
              <a:rPr lang="en-US" dirty="0"/>
              <a:t>, and C. </a:t>
            </a:r>
            <a:r>
              <a:rPr lang="en-US" dirty="0" err="1"/>
              <a:t>Diot</a:t>
            </a:r>
            <a:r>
              <a:rPr lang="en-US" dirty="0"/>
              <a:t>, “Characterization of failures in an IP backbone,” in </a:t>
            </a:r>
            <a:r>
              <a:rPr lang="en-US" i="1" dirty="0"/>
              <a:t>IEEE</a:t>
            </a:r>
            <a:r>
              <a:rPr lang="en-US" dirty="0"/>
              <a:t> </a:t>
            </a:r>
            <a:r>
              <a:rPr lang="en-US" i="1" dirty="0"/>
              <a:t>International Conference on Computer Communications (INFOCOM)</a:t>
            </a:r>
            <a:r>
              <a:rPr lang="en-US" dirty="0"/>
              <a:t>. IEEE, 2004</a:t>
            </a:r>
          </a:p>
          <a:p>
            <a:pPr algn="just"/>
            <a:endParaRPr lang="en-US" sz="1200" dirty="0"/>
          </a:p>
          <a:p>
            <a:pPr algn="just"/>
            <a:r>
              <a:rPr lang="en-US" dirty="0"/>
              <a:t>[4] R. </a:t>
            </a:r>
            <a:r>
              <a:rPr lang="en-US" dirty="0" err="1"/>
              <a:t>Govindan</a:t>
            </a:r>
            <a:r>
              <a:rPr lang="en-US" dirty="0"/>
              <a:t>, I. </a:t>
            </a:r>
            <a:r>
              <a:rPr lang="en-US" dirty="0" err="1"/>
              <a:t>Minei</a:t>
            </a:r>
            <a:r>
              <a:rPr lang="en-US" dirty="0"/>
              <a:t>, M. </a:t>
            </a:r>
            <a:r>
              <a:rPr lang="en-US" dirty="0" err="1"/>
              <a:t>Kallahalla</a:t>
            </a:r>
            <a:r>
              <a:rPr lang="en-US" dirty="0"/>
              <a:t>, B. </a:t>
            </a:r>
            <a:r>
              <a:rPr lang="en-US" dirty="0" err="1"/>
              <a:t>Koley</a:t>
            </a:r>
            <a:r>
              <a:rPr lang="en-US" dirty="0"/>
              <a:t>, and A. </a:t>
            </a:r>
            <a:r>
              <a:rPr lang="en-US" dirty="0" err="1"/>
              <a:t>Vahdat</a:t>
            </a:r>
            <a:r>
              <a:rPr lang="en-US" dirty="0"/>
              <a:t>, “Evolve or Die: High-availability design principles drawn from googles network infrastructure,” in </a:t>
            </a:r>
            <a:r>
              <a:rPr lang="en-US" i="1" dirty="0"/>
              <a:t>Proceedings of the 2016 ACM SIGCOMM Conference</a:t>
            </a:r>
            <a:r>
              <a:rPr lang="en-US" dirty="0"/>
              <a:t>, ser. SIGCOMM ’16, 2016, pp. 58–72</a:t>
            </a:r>
          </a:p>
          <a:p>
            <a:pPr algn="just"/>
            <a:endParaRPr lang="en-US" sz="1200" dirty="0"/>
          </a:p>
          <a:p>
            <a:pPr algn="just"/>
            <a:r>
              <a:rPr lang="en-US" dirty="0"/>
              <a:t>[5] Mohan, P. M., Truong-</a:t>
            </a:r>
            <a:r>
              <a:rPr lang="en-US" dirty="0" err="1"/>
              <a:t>Huu</a:t>
            </a:r>
            <a:r>
              <a:rPr lang="en-US" dirty="0"/>
              <a:t>, T., &amp; </a:t>
            </a:r>
            <a:r>
              <a:rPr lang="en-US" dirty="0" err="1"/>
              <a:t>Gurusamy</a:t>
            </a:r>
            <a:r>
              <a:rPr lang="en-US" dirty="0"/>
              <a:t>, M. (2015, December). TCAM-aware local rerouting for fast and efficient failure recovery in software defined networks. In </a:t>
            </a:r>
            <a:r>
              <a:rPr lang="en-US" i="1" dirty="0"/>
              <a:t>2015 IEEE Global Communications Conference (GLOBECOM)</a:t>
            </a:r>
            <a:r>
              <a:rPr lang="en-US" dirty="0"/>
              <a:t> (pp. 1-6). IEEE.</a:t>
            </a:r>
          </a:p>
          <a:p>
            <a:pPr algn="just"/>
            <a:endParaRPr lang="en-US" sz="1200" dirty="0"/>
          </a:p>
          <a:p>
            <a:pPr algn="just"/>
            <a:r>
              <a:rPr lang="en-US" dirty="0"/>
              <a:t>[6] Li, J., Hyun, J., </a:t>
            </a:r>
            <a:r>
              <a:rPr lang="en-US" dirty="0" err="1"/>
              <a:t>Yoo</a:t>
            </a:r>
            <a:r>
              <a:rPr lang="en-US" dirty="0"/>
              <a:t>, J. H., </a:t>
            </a:r>
            <a:r>
              <a:rPr lang="en-US" dirty="0" err="1"/>
              <a:t>Baik</a:t>
            </a:r>
            <a:r>
              <a:rPr lang="en-US" dirty="0"/>
              <a:t>, S., &amp; Hong, J. W. K. (2014, May). Scalable failover method for data center networks using </a:t>
            </a:r>
            <a:r>
              <a:rPr lang="en-US" dirty="0" err="1"/>
              <a:t>OpenFlow</a:t>
            </a:r>
            <a:r>
              <a:rPr lang="en-US" dirty="0"/>
              <a:t>. In </a:t>
            </a:r>
            <a:r>
              <a:rPr lang="en-US" i="1" dirty="0"/>
              <a:t>2014 IEEE Network Operations and Management Symposium (NOMS)</a:t>
            </a:r>
            <a:r>
              <a:rPr lang="en-US" dirty="0"/>
              <a:t> (pp. 1-6). IEEE.</a:t>
            </a:r>
          </a:p>
          <a:p>
            <a:pPr algn="just"/>
            <a:endParaRPr lang="en-US" sz="1200" dirty="0"/>
          </a:p>
          <a:p>
            <a:pPr algn="just"/>
            <a:r>
              <a:rPr lang="en-US" dirty="0"/>
              <a:t>[7] </a:t>
            </a:r>
            <a:r>
              <a:rPr lang="en-US" dirty="0">
                <a:hlinkClick r:id="rId3"/>
              </a:rPr>
              <a:t>https://cogentco.com/en/network/network-map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3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1380043" y="-509372"/>
            <a:ext cx="2162308" cy="6155897"/>
          </a:xfrm>
          <a:prstGeom prst="arc">
            <a:avLst>
              <a:gd name="adj1" fmla="val 19313506"/>
              <a:gd name="adj2" fmla="val 401735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02497" y="1411600"/>
            <a:ext cx="4529280" cy="569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SD-WANs and network failure</a:t>
            </a:r>
          </a:p>
        </p:txBody>
      </p:sp>
      <p:sp>
        <p:nvSpPr>
          <p:cNvPr id="15" name="Oval 14"/>
          <p:cNvSpPr/>
          <p:nvPr/>
        </p:nvSpPr>
        <p:spPr>
          <a:xfrm>
            <a:off x="3221646" y="1411600"/>
            <a:ext cx="561703" cy="5694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48394" y="1500395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56026" y="2105301"/>
            <a:ext cx="4475751" cy="569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75175" y="2105301"/>
            <a:ext cx="561703" cy="5694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01923" y="2194096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56026" y="2826377"/>
            <a:ext cx="4475751" cy="569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SafeGuard’s model and architecture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1" name="Oval 20"/>
          <p:cNvSpPr/>
          <p:nvPr/>
        </p:nvSpPr>
        <p:spPr>
          <a:xfrm>
            <a:off x="3275175" y="2826377"/>
            <a:ext cx="561703" cy="5694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1923" y="2915172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67463" y="3537262"/>
            <a:ext cx="4564314" cy="569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Results analysis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612" y="3537262"/>
            <a:ext cx="561703" cy="5694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13360" y="3626057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313360" y="4256244"/>
            <a:ext cx="4718417" cy="569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32508" y="4256244"/>
            <a:ext cx="560093" cy="5694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59256" y="4345039"/>
            <a:ext cx="95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10129" y="2168043"/>
            <a:ext cx="31550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Failure recovery challenges</a:t>
            </a:r>
          </a:p>
        </p:txBody>
      </p:sp>
      <p:sp>
        <p:nvSpPr>
          <p:cNvPr id="30" name="Google Shape;523;g7e64609fc8_0_6"/>
          <p:cNvSpPr txBox="1">
            <a:spLocks/>
          </p:cNvSpPr>
          <p:nvPr/>
        </p:nvSpPr>
        <p:spPr>
          <a:xfrm>
            <a:off x="3519822" y="4246109"/>
            <a:ext cx="1640689" cy="42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None/>
            </a:pPr>
            <a:r>
              <a:rPr lang="en-US" sz="2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268036" y="667094"/>
            <a:ext cx="1175860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70410" y="247696"/>
            <a:ext cx="1625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071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6"/>
    </mc:Choice>
    <mc:Fallback xmlns="">
      <p:transition spd="slow" advTm="228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122974" y="1313790"/>
            <a:ext cx="4752624" cy="1691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service providers such as Amazon, Facebook, Google, and Microsoft are deploying SDN in their WAN [1].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University, Halifax, Canada </a:t>
            </a:r>
            <a:endParaRPr sz="2000" b="1" dirty="0">
              <a:solidFill>
                <a:srgbClr val="FFFFFF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</a:rPr>
              <a:t>Institute of Informatics, UFRGS, Brazil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2734"/>
            <a:ext cx="5048419" cy="2064405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268036" y="667094"/>
            <a:ext cx="3262400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8036" y="241313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 deployment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0931" y="863402"/>
            <a:ext cx="47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B4: Google’s private SD-WAN [2]</a:t>
            </a:r>
          </a:p>
        </p:txBody>
      </p:sp>
      <p:sp>
        <p:nvSpPr>
          <p:cNvPr id="11" name="Google Shape;60;p13"/>
          <p:cNvSpPr txBox="1">
            <a:spLocks/>
          </p:cNvSpPr>
          <p:nvPr/>
        </p:nvSpPr>
        <p:spPr>
          <a:xfrm>
            <a:off x="4822926" y="3991983"/>
            <a:ext cx="7093369" cy="18646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failures are common in wide area networks</a:t>
            </a:r>
            <a:r>
              <a:rPr lang="en-US" sz="2000" dirty="0"/>
              <a:t> [3]</a:t>
            </a:r>
            <a:r>
              <a:rPr lang="en-US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of the network component failures last from 10 to 100 minutes which leads to intensive packet loss [4].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9" y="3646679"/>
            <a:ext cx="3773817" cy="23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5"/>
    </mc:Choice>
    <mc:Fallback xmlns="">
      <p:transition spd="slow" advTm="429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c 72"/>
          <p:cNvSpPr/>
          <p:nvPr/>
        </p:nvSpPr>
        <p:spPr>
          <a:xfrm rot="6831803">
            <a:off x="8492325" y="768198"/>
            <a:ext cx="1243116" cy="1031496"/>
          </a:xfrm>
          <a:prstGeom prst="arc">
            <a:avLst/>
          </a:prstGeom>
          <a:ln w="22225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68036" y="667094"/>
            <a:ext cx="5698100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68522" y="216896"/>
            <a:ext cx="6370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failure recovery is challenging is SD-WAN?</a:t>
            </a:r>
          </a:p>
        </p:txBody>
      </p:sp>
      <p:cxnSp>
        <p:nvCxnSpPr>
          <p:cNvPr id="15" name="Straight Connector 14"/>
          <p:cNvCxnSpPr>
            <a:stCxn id="59" idx="2"/>
          </p:cNvCxnSpPr>
          <p:nvPr/>
        </p:nvCxnSpPr>
        <p:spPr>
          <a:xfrm>
            <a:off x="7730397" y="1256904"/>
            <a:ext cx="1139930" cy="3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30571" y="1139502"/>
            <a:ext cx="444247" cy="1130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0766" y="1691738"/>
            <a:ext cx="724337" cy="595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75451" y="1235802"/>
            <a:ext cx="538108" cy="1034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75880" y="1687961"/>
            <a:ext cx="842233" cy="569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496737" y="2308042"/>
            <a:ext cx="1670433" cy="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50" idx="3"/>
          </p:cNvCxnSpPr>
          <p:nvPr/>
        </p:nvCxnSpPr>
        <p:spPr>
          <a:xfrm>
            <a:off x="6488623" y="2291897"/>
            <a:ext cx="1000466" cy="8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62205" y="1174102"/>
            <a:ext cx="807863" cy="1098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00938" y="1980443"/>
            <a:ext cx="541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3" name="Freeform 42"/>
          <p:cNvSpPr/>
          <p:nvPr/>
        </p:nvSpPr>
        <p:spPr>
          <a:xfrm>
            <a:off x="7544359" y="1461227"/>
            <a:ext cx="1558834" cy="790963"/>
          </a:xfrm>
          <a:custGeom>
            <a:avLst/>
            <a:gdLst>
              <a:gd name="connsiteX0" fmla="*/ 0 w 2299063"/>
              <a:gd name="connsiteY0" fmla="*/ 940916 h 940916"/>
              <a:gd name="connsiteX1" fmla="*/ 1097280 w 2299063"/>
              <a:gd name="connsiteY1" fmla="*/ 391 h 940916"/>
              <a:gd name="connsiteX2" fmla="*/ 2299063 w 2299063"/>
              <a:gd name="connsiteY2" fmla="*/ 849476 h 94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063" h="940916">
                <a:moveTo>
                  <a:pt x="0" y="940916"/>
                </a:moveTo>
                <a:cubicBezTo>
                  <a:pt x="357051" y="478273"/>
                  <a:pt x="714103" y="15631"/>
                  <a:pt x="1097280" y="391"/>
                </a:cubicBezTo>
                <a:cubicBezTo>
                  <a:pt x="1480457" y="-14849"/>
                  <a:pt x="1889760" y="417313"/>
                  <a:pt x="2299063" y="849476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prstDash val="dash"/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06952" y="1024350"/>
            <a:ext cx="324370" cy="367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06952" y="1046525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952" y="1046525"/>
                <a:ext cx="274581" cy="323280"/>
              </a:xfrm>
              <a:prstGeom prst="rect">
                <a:avLst/>
              </a:prstGeom>
              <a:blipFill>
                <a:blip r:embed="rId6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6411533" y="2116870"/>
            <a:ext cx="324370" cy="367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11533" y="2139045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533" y="2139045"/>
                <a:ext cx="274581" cy="323280"/>
              </a:xfrm>
              <a:prstGeom prst="rect">
                <a:avLst/>
              </a:prstGeom>
              <a:blipFill>
                <a:blip r:embed="rId7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14508" y="2116870"/>
            <a:ext cx="324370" cy="367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214508" y="2139045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08" y="2139045"/>
                <a:ext cx="274581" cy="323280"/>
              </a:xfrm>
              <a:prstGeom prst="rect">
                <a:avLst/>
              </a:prstGeom>
              <a:blipFill>
                <a:blip r:embed="rId8"/>
                <a:stretch>
                  <a:fillRect r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9029880" y="2116870"/>
            <a:ext cx="324370" cy="367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029880" y="2139045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0" y="2139045"/>
                <a:ext cx="274581" cy="323280"/>
              </a:xfrm>
              <a:prstGeom prst="rect">
                <a:avLst/>
              </a:prstGeom>
              <a:blipFill>
                <a:blip r:embed="rId9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8200106" y="1528314"/>
            <a:ext cx="324370" cy="367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30397" y="1073088"/>
            <a:ext cx="324370" cy="367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671157" y="1072587"/>
            <a:ext cx="324370" cy="367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560913" y="754645"/>
            <a:ext cx="2388507" cy="706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route is prone to congestion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6737" y="1354329"/>
            <a:ext cx="560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200" u="sng" dirty="0"/>
              <a:t>Providing short backup routes</a:t>
            </a:r>
            <a:r>
              <a:rPr lang="en-US" sz="2200" dirty="0"/>
              <a:t> 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conflicts with </a:t>
            </a:r>
          </a:p>
          <a:p>
            <a:pPr algn="ctr"/>
            <a:r>
              <a:rPr lang="en-US" sz="2200" u="sng" dirty="0"/>
              <a:t>making a balanced link utilization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8302" y="3543375"/>
            <a:ext cx="4588891" cy="193518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328302" y="5523665"/>
            <a:ext cx="4744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TCAMs are well-known to be power-hungry and to have limited capacity [5]</a:t>
            </a:r>
          </a:p>
        </p:txBody>
      </p:sp>
      <p:sp>
        <p:nvSpPr>
          <p:cNvPr id="3" name="Arc 2"/>
          <p:cNvSpPr/>
          <p:nvPr/>
        </p:nvSpPr>
        <p:spPr>
          <a:xfrm rot="10341385">
            <a:off x="8594715" y="1717659"/>
            <a:ext cx="1431772" cy="1042727"/>
          </a:xfrm>
          <a:prstGeom prst="arc">
            <a:avLst>
              <a:gd name="adj1" fmla="val 15799231"/>
              <a:gd name="adj2" fmla="val 0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9528686" y="2236722"/>
            <a:ext cx="2388507" cy="706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Shortest route failed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922" y="3693278"/>
            <a:ext cx="6178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Bandwidth capacity of links are limited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The memory of the switches are limited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The route and traffic rate need to be configured in small Traffic Engineering (TE) cycles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0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4"/>
    </mc:Choice>
    <mc:Fallback xmlns="">
      <p:transition spd="slow" advTm="82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294910" y="2602440"/>
            <a:ext cx="4558145" cy="448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 Minimizing the backup route length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94910" y="2083248"/>
            <a:ext cx="4558145" cy="448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Minimizing the maximum link utilization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68036" y="667094"/>
            <a:ext cx="2722073" cy="0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8036" y="236207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</a:t>
            </a:r>
          </a:p>
        </p:txBody>
      </p:sp>
      <p:sp>
        <p:nvSpPr>
          <p:cNvPr id="54" name="Google Shape;109;p18"/>
          <p:cNvSpPr txBox="1">
            <a:spLocks/>
          </p:cNvSpPr>
          <p:nvPr/>
        </p:nvSpPr>
        <p:spPr>
          <a:xfrm>
            <a:off x="781230" y="1071387"/>
            <a:ext cx="9804832" cy="4948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 algn="l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formulated the failure recovery problem as a multi-objective MILP optimization problem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7892" y="1787256"/>
            <a:ext cx="1801091" cy="1594555"/>
          </a:xfrm>
          <a:prstGeom prst="ellipse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/>
              <a:t>Objectives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3" y="4641218"/>
            <a:ext cx="6258792" cy="9350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637350" y="4576356"/>
            <a:ext cx="757646" cy="86765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4998208" y="4622754"/>
            <a:ext cx="1938151" cy="86765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86528" y="41331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88183" y="417206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6" name="Round Diagonal Corner Rectangle 65"/>
          <p:cNvSpPr/>
          <p:nvPr/>
        </p:nvSpPr>
        <p:spPr>
          <a:xfrm>
            <a:off x="7614447" y="4281310"/>
            <a:ext cx="4135222" cy="74790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Term 1</a:t>
            </a:r>
            <a:r>
              <a:rPr lang="en-US" dirty="0">
                <a:solidFill>
                  <a:schemeClr val="tx1"/>
                </a:solidFill>
              </a:rPr>
              <a:t>: The length of the backup route</a:t>
            </a:r>
          </a:p>
        </p:txBody>
      </p:sp>
      <p:sp>
        <p:nvSpPr>
          <p:cNvPr id="67" name="Round Diagonal Corner Rectangle 66"/>
          <p:cNvSpPr/>
          <p:nvPr/>
        </p:nvSpPr>
        <p:spPr>
          <a:xfrm>
            <a:off x="7614447" y="5117151"/>
            <a:ext cx="4135222" cy="59690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Term 2</a:t>
            </a:r>
            <a:r>
              <a:rPr lang="en-US" dirty="0">
                <a:solidFill>
                  <a:schemeClr val="tx1"/>
                </a:solidFill>
              </a:rPr>
              <a:t>: The load on each link</a:t>
            </a:r>
          </a:p>
        </p:txBody>
      </p:sp>
      <p:sp>
        <p:nvSpPr>
          <p:cNvPr id="68" name="Google Shape;109;p18"/>
          <p:cNvSpPr txBox="1">
            <a:spLocks/>
          </p:cNvSpPr>
          <p:nvPr/>
        </p:nvSpPr>
        <p:spPr>
          <a:xfrm>
            <a:off x="781230" y="3880649"/>
            <a:ext cx="3048360" cy="4948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 algn="l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function: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3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8"/>
    </mc:Choice>
    <mc:Fallback xmlns="">
      <p:transition spd="slow" advTm="44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4" grpId="0"/>
      <p:bldP spid="65" grpId="0"/>
      <p:bldP spid="66" grpId="0" animBg="1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091" y="225618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of the designed model</a:t>
            </a:r>
          </a:p>
        </p:txBody>
      </p:sp>
      <p:sp>
        <p:nvSpPr>
          <p:cNvPr id="14" name="Google Shape;109;p18"/>
          <p:cNvSpPr txBox="1">
            <a:spLocks/>
          </p:cNvSpPr>
          <p:nvPr/>
        </p:nvSpPr>
        <p:spPr>
          <a:xfrm>
            <a:off x="781230" y="1071387"/>
            <a:ext cx="9804832" cy="4948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 algn="l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considered a number of constrains in our model: 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42046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5" y="1852914"/>
            <a:ext cx="2750343" cy="17690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6078" y="3613072"/>
            <a:ext cx="2750343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Link bandwidth capacity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98" y="1852914"/>
            <a:ext cx="2570232" cy="17553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20698" y="3621491"/>
            <a:ext cx="2750343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Switch memory capacity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73" y="1840700"/>
            <a:ext cx="2584416" cy="17709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49779" y="3608245"/>
            <a:ext cx="2750343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Flow satisfaction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2734" y="4502019"/>
            <a:ext cx="6918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hour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the model in CPLEX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is an MILP problem which is known to be NP-hard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developed a heuristic to solve it in a reasonable time  </a:t>
            </a:r>
          </a:p>
        </p:txBody>
      </p:sp>
    </p:spTree>
    <p:extLst>
      <p:ext uri="{BB962C8B-B14F-4D97-AF65-F5344CB8AC3E}">
        <p14:creationId xmlns:p14="http://schemas.microsoft.com/office/powerpoint/2010/main" val="38379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13"/>
    </mc:Choice>
    <mc:Fallback xmlns="">
      <p:transition spd="slow" advTm="404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>
            <a:stCxn id="24" idx="2"/>
          </p:cNvCxnSpPr>
          <p:nvPr/>
        </p:nvCxnSpPr>
        <p:spPr>
          <a:xfrm flipH="1">
            <a:off x="8344509" y="4082272"/>
            <a:ext cx="857811" cy="88334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304973" y="3959235"/>
            <a:ext cx="1039156" cy="9339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252668" y="3902648"/>
            <a:ext cx="1150085" cy="1088015"/>
          </a:xfrm>
          <a:prstGeom prst="line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39610" y="3957882"/>
            <a:ext cx="1020818" cy="10328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43024" y="4019341"/>
            <a:ext cx="816790" cy="93676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2"/>
          </p:cNvCxnSpPr>
          <p:nvPr/>
        </p:nvCxnSpPr>
        <p:spPr>
          <a:xfrm>
            <a:off x="8260211" y="4082272"/>
            <a:ext cx="15109" cy="93791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40683" y="5031731"/>
            <a:ext cx="2119745" cy="115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7" idx="3"/>
            <a:endCxn id="31" idx="3"/>
          </p:cNvCxnSpPr>
          <p:nvPr/>
        </p:nvCxnSpPr>
        <p:spPr>
          <a:xfrm>
            <a:off x="8397501" y="3920632"/>
            <a:ext cx="2119745" cy="115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091" y="241621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the heuristic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32835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122920" y="3747450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2920" y="3758992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20" y="3758992"/>
                <a:ext cx="274581" cy="323280"/>
              </a:xfrm>
              <a:prstGeom prst="rect">
                <a:avLst/>
              </a:prstGeom>
              <a:blipFill>
                <a:blip r:embed="rId6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122920" y="4858549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22920" y="4870091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20" y="4870091"/>
                <a:ext cx="274581" cy="323280"/>
              </a:xfrm>
              <a:prstGeom prst="rect">
                <a:avLst/>
              </a:prstGeom>
              <a:blipFill>
                <a:blip r:embed="rId7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9065029" y="3747450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65029" y="3758992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029" y="3758992"/>
                <a:ext cx="274581" cy="323280"/>
              </a:xfrm>
              <a:prstGeom prst="rect">
                <a:avLst/>
              </a:prstGeom>
              <a:blipFill>
                <a:blip r:embed="rId8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9065029" y="4847007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65029" y="4858549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029" y="4858549"/>
                <a:ext cx="274581" cy="323280"/>
              </a:xfrm>
              <a:prstGeom prst="rect">
                <a:avLst/>
              </a:prstGeom>
              <a:blipFill>
                <a:blip r:embed="rId9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10242665" y="3758992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242665" y="3770534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665" y="3770534"/>
                <a:ext cx="274581" cy="323280"/>
              </a:xfrm>
              <a:prstGeom prst="rect">
                <a:avLst/>
              </a:prstGeom>
              <a:blipFill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10242665" y="4858549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42665" y="4870091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665" y="4870091"/>
                <a:ext cx="274581" cy="323280"/>
              </a:xfrm>
              <a:prstGeom prst="rect">
                <a:avLst/>
              </a:prstGeom>
              <a:blipFill>
                <a:blip r:embed="rId11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10395065" y="4093814"/>
            <a:ext cx="0" cy="7762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97501" y="3735680"/>
            <a:ext cx="1784726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59342" y="4059652"/>
            <a:ext cx="749153" cy="763584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238471" y="4064834"/>
            <a:ext cx="885616" cy="69502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420791" y="3396089"/>
            <a:ext cx="82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15 Mbps</a:t>
            </a:r>
          </a:p>
        </p:txBody>
      </p:sp>
      <p:sp>
        <p:nvSpPr>
          <p:cNvPr id="59" name="Rectangle 58"/>
          <p:cNvSpPr/>
          <p:nvPr/>
        </p:nvSpPr>
        <p:spPr>
          <a:xfrm rot="19151334">
            <a:off x="9014623" y="4358220"/>
            <a:ext cx="780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10Mbps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96441" y="4599851"/>
                <a:ext cx="70707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remaining capacity of all links </a:t>
                </a:r>
                <a:r>
                  <a:rPr lang="en-US" sz="2000" u="sng" dirty="0"/>
                  <a:t>after the allocation</a:t>
                </a:r>
                <a:r>
                  <a:rPr lang="en-US" sz="2000" dirty="0"/>
                  <a:t> of the flows:  20Mbps except link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whose capacity is 5Mbps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1" y="4599851"/>
                <a:ext cx="7070737" cy="707886"/>
              </a:xfrm>
              <a:prstGeom prst="rect">
                <a:avLst/>
              </a:prstGeom>
              <a:blipFill>
                <a:blip r:embed="rId12"/>
                <a:stretch>
                  <a:fillRect l="-717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3621" y="3333241"/>
                <a:ext cx="56990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from switch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has a demand of 25Mbps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21" y="3333241"/>
                <a:ext cx="5699099" cy="400110"/>
              </a:xfrm>
              <a:prstGeom prst="rect">
                <a:avLst/>
              </a:prstGeom>
              <a:blipFill>
                <a:blip r:embed="rId13"/>
                <a:stretch>
                  <a:fillRect l="-96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06545" y="3966546"/>
                <a:ext cx="4959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from switch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requires 20Mbps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45" y="3966546"/>
                <a:ext cx="4959927" cy="400110"/>
              </a:xfrm>
              <a:prstGeom prst="rect">
                <a:avLst/>
              </a:prstGeom>
              <a:blipFill>
                <a:blip r:embed="rId14"/>
                <a:stretch>
                  <a:fillRect l="-11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8358835" y="4059652"/>
            <a:ext cx="0" cy="7481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331088" y="4000133"/>
            <a:ext cx="1703407" cy="43821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9301865" y="4173532"/>
            <a:ext cx="948488" cy="1026770"/>
          </a:xfrm>
          <a:prstGeom prst="line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275320" y="5209887"/>
            <a:ext cx="1009186" cy="2304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496909" y="3983333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10Mbps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318510" y="5185055"/>
            <a:ext cx="97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10Mbps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607702" y="3702723"/>
            <a:ext cx="40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9793927" y="3283073"/>
            <a:ext cx="259633" cy="533807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9159814" y="2662433"/>
            <a:ext cx="2604654" cy="5649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Both flows are affected by the failure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5383" y="1386571"/>
            <a:ext cx="73572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Key ideas of the heuristic: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Assigns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the larger flows </a:t>
            </a:r>
            <a:r>
              <a:rPr lang="en-US" dirty="0"/>
              <a:t>to the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shorter</a:t>
            </a:r>
            <a:r>
              <a:rPr lang="en-US" dirty="0"/>
              <a:t> routes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first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/>
              <a:t>When get to the memory usage threshold: best-fit strategy  is applied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5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65"/>
    </mc:Choice>
    <mc:Fallback xmlns="">
      <p:transition spd="slow" advTm="118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 animBg="1"/>
      <p:bldP spid="19" grpId="0"/>
      <p:bldP spid="23" grpId="0" animBg="1"/>
      <p:bldP spid="24" grpId="0"/>
      <p:bldP spid="26" grpId="0" animBg="1"/>
      <p:bldP spid="29" grpId="0"/>
      <p:bldP spid="30" grpId="0" animBg="1"/>
      <p:bldP spid="31" grpId="0"/>
      <p:bldP spid="32" grpId="0" animBg="1"/>
      <p:bldP spid="33" grpId="0"/>
      <p:bldP spid="58" grpId="0"/>
      <p:bldP spid="59" grpId="0"/>
      <p:bldP spid="60" grpId="0"/>
      <p:bldP spid="61" grpId="0"/>
      <p:bldP spid="63" grpId="0"/>
      <p:bldP spid="78" grpId="0"/>
      <p:bldP spid="79" grpId="0"/>
      <p:bldP spid="89" grpId="0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091" y="225618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the heuristic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42046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04910" y="1805540"/>
            <a:ext cx="1150085" cy="108801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27091" y="1831248"/>
            <a:ext cx="1020818" cy="10328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0505" y="1892707"/>
            <a:ext cx="816790" cy="93676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" idx="2"/>
          </p:cNvCxnSpPr>
          <p:nvPr/>
        </p:nvCxnSpPr>
        <p:spPr>
          <a:xfrm>
            <a:off x="7147692" y="1955638"/>
            <a:ext cx="15109" cy="93791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28164" y="2905097"/>
            <a:ext cx="2119745" cy="115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3"/>
            <a:endCxn id="23" idx="3"/>
          </p:cNvCxnSpPr>
          <p:nvPr/>
        </p:nvCxnSpPr>
        <p:spPr>
          <a:xfrm>
            <a:off x="7284982" y="1793998"/>
            <a:ext cx="2119745" cy="115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10401" y="1620816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10401" y="1632358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1632358"/>
                <a:ext cx="274581" cy="323280"/>
              </a:xfrm>
              <a:prstGeom prst="rect">
                <a:avLst/>
              </a:prstGeom>
              <a:blipFill>
                <a:blip r:embed="rId6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010401" y="2731915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10401" y="2743457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2743457"/>
                <a:ext cx="274581" cy="323280"/>
              </a:xfrm>
              <a:prstGeom prst="rect">
                <a:avLst/>
              </a:prstGeom>
              <a:blipFill>
                <a:blip r:embed="rId7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7952510" y="1620816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52510" y="1632358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510" y="1632358"/>
                <a:ext cx="274581" cy="323280"/>
              </a:xfrm>
              <a:prstGeom prst="rect">
                <a:avLst/>
              </a:prstGeom>
              <a:blipFill>
                <a:blip r:embed="rId8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7952510" y="2720373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52510" y="2731915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510" y="2731915"/>
                <a:ext cx="274581" cy="323280"/>
              </a:xfrm>
              <a:prstGeom prst="rect">
                <a:avLst/>
              </a:prstGeom>
              <a:blipFill>
                <a:blip r:embed="rId9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130146" y="1632358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30146" y="1643900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146" y="1643900"/>
                <a:ext cx="274581" cy="323280"/>
              </a:xfrm>
              <a:prstGeom prst="rect">
                <a:avLst/>
              </a:prstGeom>
              <a:blipFill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9130146" y="2731915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30146" y="2743457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146" y="2743457"/>
                <a:ext cx="274581" cy="323280"/>
              </a:xfrm>
              <a:prstGeom prst="rect">
                <a:avLst/>
              </a:prstGeom>
              <a:blipFill>
                <a:blip r:embed="rId11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9282546" y="1967180"/>
            <a:ext cx="0" cy="7762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197667" y="1995944"/>
            <a:ext cx="27967" cy="70349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95424" y="1918977"/>
            <a:ext cx="749153" cy="76358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109719" y="1992832"/>
            <a:ext cx="885616" cy="69502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2594810">
            <a:off x="7325481" y="2018439"/>
            <a:ext cx="82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15 Mbps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59386" y="1347665"/>
            <a:ext cx="780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10Mbps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1380" y="2024487"/>
                <a:ext cx="43621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routes are allocated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with higher demand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80" y="2024487"/>
                <a:ext cx="4362135" cy="707886"/>
              </a:xfrm>
              <a:prstGeom prst="rect">
                <a:avLst/>
              </a:prstGeom>
              <a:blipFill>
                <a:blip r:embed="rId12"/>
                <a:stretch>
                  <a:fillRect l="-1257" t="-4310" r="-251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 flipV="1">
            <a:off x="7294451" y="5344036"/>
            <a:ext cx="919436" cy="119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213887" y="4330630"/>
            <a:ext cx="960670" cy="1040471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94451" y="5338181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10Mbps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8254643" y="1939931"/>
            <a:ext cx="869887" cy="81909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48507" y="1563826"/>
            <a:ext cx="40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47" name="Straight Arrow Connector 46"/>
          <p:cNvCxnSpPr>
            <a:stCxn id="19" idx="0"/>
          </p:cNvCxnSpPr>
          <p:nvPr/>
        </p:nvCxnSpPr>
        <p:spPr>
          <a:xfrm>
            <a:off x="8089801" y="1632358"/>
            <a:ext cx="1149669" cy="107036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9" idx="0"/>
          </p:cNvCxnSpPr>
          <p:nvPr/>
        </p:nvCxnSpPr>
        <p:spPr>
          <a:xfrm>
            <a:off x="7199658" y="1627102"/>
            <a:ext cx="890143" cy="525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149321" y="4049881"/>
            <a:ext cx="1150085" cy="108801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71502" y="4075589"/>
            <a:ext cx="1020818" cy="10328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274916" y="4137048"/>
            <a:ext cx="816790" cy="93676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1" idx="2"/>
          </p:cNvCxnSpPr>
          <p:nvPr/>
        </p:nvCxnSpPr>
        <p:spPr>
          <a:xfrm>
            <a:off x="7192103" y="4199979"/>
            <a:ext cx="15109" cy="93791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172575" y="5149438"/>
            <a:ext cx="2119745" cy="115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1" idx="3"/>
            <a:endCxn id="69" idx="3"/>
          </p:cNvCxnSpPr>
          <p:nvPr/>
        </p:nvCxnSpPr>
        <p:spPr>
          <a:xfrm>
            <a:off x="7329393" y="4038339"/>
            <a:ext cx="2119745" cy="1154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54812" y="3865157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054812" y="3876699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12" y="3876699"/>
                <a:ext cx="274581" cy="323280"/>
              </a:xfrm>
              <a:prstGeom prst="rect">
                <a:avLst/>
              </a:prstGeom>
              <a:blipFill>
                <a:blip r:embed="rId13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7054812" y="4976256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54812" y="4987798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12" y="4987798"/>
                <a:ext cx="274581" cy="323280"/>
              </a:xfrm>
              <a:prstGeom prst="rect">
                <a:avLst/>
              </a:prstGeom>
              <a:blipFill>
                <a:blip r:embed="rId1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7996921" y="3865157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996921" y="3876699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921" y="3876699"/>
                <a:ext cx="274581" cy="323280"/>
              </a:xfrm>
              <a:prstGeom prst="rect">
                <a:avLst/>
              </a:prstGeom>
              <a:blipFill>
                <a:blip r:embed="rId1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7996921" y="4964714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96921" y="4976256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921" y="4976256"/>
                <a:ext cx="274581" cy="323280"/>
              </a:xfrm>
              <a:prstGeom prst="rect">
                <a:avLst/>
              </a:prstGeom>
              <a:blipFill>
                <a:blip r:embed="rId16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9174557" y="3876699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174557" y="3888241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557" y="3888241"/>
                <a:ext cx="274581" cy="323280"/>
              </a:xfrm>
              <a:prstGeom prst="rect">
                <a:avLst/>
              </a:prstGeom>
              <a:blipFill>
                <a:blip r:embed="rId17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9174557" y="4976256"/>
            <a:ext cx="304800" cy="3463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74557" y="4987798"/>
                <a:ext cx="274581" cy="32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557" y="4987798"/>
                <a:ext cx="274581" cy="323280"/>
              </a:xfrm>
              <a:prstGeom prst="rect">
                <a:avLst/>
              </a:prstGeom>
              <a:blipFill>
                <a:blip r:embed="rId18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9326957" y="4211521"/>
            <a:ext cx="0" cy="7762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92918" y="3808167"/>
            <a:ext cx="40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H="1" flipV="1">
            <a:off x="7153235" y="4206354"/>
            <a:ext cx="14828" cy="7647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230505" y="4157931"/>
            <a:ext cx="1059313" cy="194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8308672" y="4175210"/>
            <a:ext cx="911634" cy="8736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9220306" y="4340403"/>
            <a:ext cx="27551" cy="69467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682758" y="4366930"/>
                <a:ext cx="43621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routes are allocated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58" y="4366930"/>
                <a:ext cx="4362135" cy="400110"/>
              </a:xfrm>
              <a:prstGeom prst="rect">
                <a:avLst/>
              </a:prstGeom>
              <a:blipFill>
                <a:blip r:embed="rId19"/>
                <a:stretch>
                  <a:fillRect l="-12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7509250" y="4172465"/>
            <a:ext cx="1139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10Mbps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9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5"/>
    </mc:Choice>
    <mc:Fallback xmlns="">
      <p:transition spd="slow" advTm="57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41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9" grpId="0"/>
      <p:bldP spid="102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8009"/>
            <a:ext cx="12192000" cy="89671"/>
          </a:xfrm>
          <a:prstGeom prst="rect">
            <a:avLst/>
          </a:prstGeom>
          <a:gradFill flip="none" rotWithShape="1">
            <a:gsLst>
              <a:gs pos="0">
                <a:srgbClr val="FDBB00">
                  <a:shade val="30000"/>
                  <a:satMod val="115000"/>
                </a:srgbClr>
              </a:gs>
              <a:gs pos="50000">
                <a:srgbClr val="FDBB00">
                  <a:shade val="67500"/>
                  <a:satMod val="115000"/>
                </a:srgbClr>
              </a:gs>
              <a:gs pos="100000">
                <a:srgbClr val="FDBB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95661" y="6544078"/>
            <a:ext cx="88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091" y="222137"/>
            <a:ext cx="4462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SafeGuard’s architecture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9091" y="672508"/>
            <a:ext cx="3103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392" y="1619811"/>
            <a:ext cx="4685608" cy="3477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697" y="1523642"/>
            <a:ext cx="7302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</a:rPr>
              <a:t>Input</a:t>
            </a:r>
            <a:r>
              <a:rPr lang="en-US" sz="2000" dirty="0"/>
              <a:t>: a traffic matrix, the network topology, and a set of forwarding routes (primary routes)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697" y="2948603"/>
            <a:ext cx="688412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Produces a primary allocation that will be used for forwarding traffic under normal conditions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977" y="4140470"/>
            <a:ext cx="6975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/>
              <a:t>SafeGuard</a:t>
            </a:r>
            <a:r>
              <a:rPr lang="en-US" dirty="0"/>
              <a:t> then applies the heuristic to augment the primary allocation with backup routes for all flows for each possible single link failure.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224437" y="2944766"/>
            <a:ext cx="896112" cy="8803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64039" y="1988603"/>
            <a:ext cx="1731621" cy="969206"/>
          </a:xfrm>
          <a:prstGeom prst="rect">
            <a:avLst/>
          </a:prstGeom>
          <a:solidFill>
            <a:srgbClr val="B0B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464039" y="3865547"/>
            <a:ext cx="1731621" cy="849765"/>
          </a:xfrm>
          <a:prstGeom prst="rect">
            <a:avLst/>
          </a:prstGeom>
          <a:solidFill>
            <a:srgbClr val="B0B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186849" y="1578338"/>
            <a:ext cx="2286000" cy="36379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0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8"/>
    </mc:Choice>
    <mc:Fallback xmlns="">
      <p:transition spd="slow" advTm="48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 animBg="1"/>
      <p:bldP spid="14" grpId="0" animBg="1"/>
      <p:bldP spid="16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0.4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8.8|7.4|3.4|6|4.8|6.9|3.6|4.2|7|18.9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1|5.4|7.1|6|8.5|2.7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4.1|4.7|7.4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.4|5.1|4.3|6.3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.7|9.1|1.6|6.6|31.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1034</Words>
  <Application>Microsoft Office PowerPoint</Application>
  <PresentationFormat>Widescreen</PresentationFormat>
  <Paragraphs>188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Lato</vt:lpstr>
      <vt:lpstr>Nunito</vt:lpstr>
      <vt:lpstr>Proxima Nova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andisheh khanehzar</dc:creator>
  <cp:lastModifiedBy>andisheh khanehzar</cp:lastModifiedBy>
  <cp:revision>256</cp:revision>
  <dcterms:created xsi:type="dcterms:W3CDTF">2020-10-24T11:43:56Z</dcterms:created>
  <dcterms:modified xsi:type="dcterms:W3CDTF">2020-10-29T02:26:38Z</dcterms:modified>
</cp:coreProperties>
</file>